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8" r:id="rId3"/>
    <p:sldId id="261" r:id="rId4"/>
    <p:sldId id="260" r:id="rId5"/>
    <p:sldId id="264" r:id="rId6"/>
    <p:sldId id="266" r:id="rId7"/>
    <p:sldId id="267" r:id="rId8"/>
    <p:sldId id="330" r:id="rId9"/>
    <p:sldId id="268" r:id="rId10"/>
    <p:sldId id="269" r:id="rId11"/>
    <p:sldId id="336" r:id="rId12"/>
    <p:sldId id="337" r:id="rId13"/>
    <p:sldId id="272" r:id="rId14"/>
    <p:sldId id="273" r:id="rId15"/>
    <p:sldId id="331" r:id="rId16"/>
    <p:sldId id="275" r:id="rId17"/>
    <p:sldId id="274" r:id="rId18"/>
    <p:sldId id="276" r:id="rId19"/>
    <p:sldId id="278" r:id="rId20"/>
    <p:sldId id="321" r:id="rId21"/>
    <p:sldId id="320" r:id="rId22"/>
    <p:sldId id="282" r:id="rId23"/>
    <p:sldId id="280" r:id="rId24"/>
    <p:sldId id="283" r:id="rId25"/>
    <p:sldId id="333" r:id="rId26"/>
    <p:sldId id="334" r:id="rId27"/>
    <p:sldId id="284" r:id="rId28"/>
    <p:sldId id="285" r:id="rId29"/>
    <p:sldId id="287" r:id="rId30"/>
    <p:sldId id="286" r:id="rId31"/>
    <p:sldId id="288" r:id="rId32"/>
    <p:sldId id="289" r:id="rId33"/>
    <p:sldId id="290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2" r:id="rId42"/>
    <p:sldId id="303" r:id="rId43"/>
    <p:sldId id="300" r:id="rId44"/>
    <p:sldId id="301" r:id="rId45"/>
    <p:sldId id="304" r:id="rId46"/>
    <p:sldId id="305" r:id="rId47"/>
    <p:sldId id="318" r:id="rId48"/>
    <p:sldId id="319" r:id="rId49"/>
    <p:sldId id="317" r:id="rId50"/>
    <p:sldId id="306" r:id="rId51"/>
    <p:sldId id="307" r:id="rId52"/>
    <p:sldId id="308" r:id="rId53"/>
    <p:sldId id="309" r:id="rId54"/>
    <p:sldId id="310" r:id="rId55"/>
    <p:sldId id="312" r:id="rId56"/>
    <p:sldId id="313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35" r:id="rId65"/>
    <p:sldId id="314" r:id="rId66"/>
    <p:sldId id="316" r:id="rId67"/>
    <p:sldId id="332" r:id="rId6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10"/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49936" autoAdjust="0"/>
  </p:normalViewPr>
  <p:slideViewPr>
    <p:cSldViewPr snapToGrid="0">
      <p:cViewPr varScale="1">
        <p:scale>
          <a:sx n="102" d="100"/>
          <a:sy n="102" d="100"/>
        </p:scale>
        <p:origin x="5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688878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38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977C91-7287-483C-848A-08C17DDA0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06A153-9E30-4BFD-8601-D22D2B5B9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C7B23E9-636E-4842-8827-9B2E4B8C4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9ACD3E-016B-4C5F-9C09-D7F343237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14C10AA-5A9B-4E38-954A-00218382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351028" cy="365125"/>
          </a:xfrm>
        </p:spPr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B47A4-312B-45F0-A3A5-0EC08FE2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318C589-51E9-4F42-981E-6E21CA4A8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1E0ED8-3DCD-47B8-9BDA-B0C3DBCE9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7EB7B3-67F8-4E62-A844-F7FFC296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C807549-095C-48C2-AD8F-E5BD6675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5A91B-8AC3-4FC8-A1C8-D9B2A1BCF20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2024-09-11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0" r:id="rId4"/>
    <p:sldLayoutId id="2147483649" r:id="rId5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2024.09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B4BC4F7-5BD8-74A2-7DE0-D84704DC1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046" y="1258547"/>
            <a:ext cx="7158295" cy="4680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BB6516E-D9E7-41CF-AEF7-31CAE5061AB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7E01A-E833-45FF-BB24-4BD37C093DBD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사원등록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421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2A20D93-BFE6-FA0A-A7E1-575563440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2049534"/>
            <a:ext cx="5056318" cy="1429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사원관리에서 사원마다 근태관리를 부여할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아이디를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메신저를 사용할 수 있는지를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한글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성병 지정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en-US" altLang="ko-KR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NULL </a:t>
            </a:r>
            <a:r>
              <a:rPr lang="ko-KR" altLang="en-US" sz="1100" b="0" i="0" dirty="0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일 때는 </a:t>
            </a:r>
            <a:r>
              <a:rPr lang="ko-KR" altLang="en-US" sz="1100" b="0" i="0" dirty="0" err="1">
                <a:solidFill>
                  <a:srgbClr val="00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미지정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한문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영문이름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초성이나 중국은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병음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D86D2C7-035E-42A9-973D-090B57551ED5}"/>
              </a:ext>
            </a:extLst>
          </p:cNvPr>
          <p:cNvCxnSpPr>
            <a:cxnSpLocks/>
          </p:cNvCxnSpPr>
          <p:nvPr/>
        </p:nvCxnSpPr>
        <p:spPr>
          <a:xfrm>
            <a:off x="4406900" y="2265849"/>
            <a:ext cx="399415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A0298B2-7029-40FC-AD29-71D112A1EA67}"/>
              </a:ext>
            </a:extLst>
          </p:cNvPr>
          <p:cNvSpPr txBox="1"/>
          <p:nvPr/>
        </p:nvSpPr>
        <p:spPr>
          <a:xfrm>
            <a:off x="3135183" y="4620726"/>
            <a:ext cx="8801675" cy="158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휴가관리를 선택하면 연차이월의 선택여부를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출퇴근관리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선택하면 따로 출퇴근 관리가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유연근무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사용자의 근무시간을 따로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출근설정 시간부터 지정한 시간까지 오전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지정한 시간부터 퇴근설정 시간까지 오후 반차의 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 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근무시간을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52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시간이 주어집니다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A25D122-B0DD-7C68-6E87-A072A04A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388" y="2049534"/>
            <a:ext cx="3132349" cy="325167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712041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F1ACD4E-9CC2-8C65-AF91-A9F16B2B3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028" y="3465282"/>
            <a:ext cx="4945039" cy="3193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C57E0A-C125-4FD6-8127-562D9D1B9040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833533-30E7-4133-868C-974C6067C5DA}"/>
              </a:ext>
            </a:extLst>
          </p:cNvPr>
          <p:cNvSpPr txBox="1"/>
          <p:nvPr/>
        </p:nvSpPr>
        <p:spPr>
          <a:xfrm>
            <a:off x="3135183" y="553188"/>
            <a:ext cx="8801675" cy="285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비밀번호를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영구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7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14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2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3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6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개월 중 선택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 직원의 식별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사원이 재직 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휴직 중인지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퇴직인지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  <a:r>
              <a:rPr lang="ko-KR" altLang="en-US" sz="1100" dirty="0">
                <a:solidFill>
                  <a:srgbClr val="0275D8"/>
                </a:solidFill>
                <a:latin typeface="Open Sans" panose="020B0604020202020204" pitchFamily="34" charset="0"/>
              </a:rPr>
              <a:t> </a:t>
            </a:r>
            <a:endParaRPr lang="en-US" altLang="ko-KR" sz="1100" dirty="0">
              <a:solidFill>
                <a:srgbClr val="0275D8"/>
              </a:solidFill>
              <a:latin typeface="Open Sans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srgbClr val="0275D8"/>
                </a:solidFill>
                <a:latin typeface="Open Sans" panose="020B0604020202020204" pitchFamily="34" charset="0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부서를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직위와 직책을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생년월일과 양력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음력을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입사일 입력과 퇴사일 선택 시 퇴사일도 입력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휴대폰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휴대폰 전화번호를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직통번호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직통된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번호를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담당업무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담당하는 업무를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개인사용량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사용량을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사원의 필요한 메모를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9154A1D-A13C-CC82-CBFC-1EE56A4AAEF2}"/>
              </a:ext>
            </a:extLst>
          </p:cNvPr>
          <p:cNvSpPr/>
          <p:nvPr/>
        </p:nvSpPr>
        <p:spPr>
          <a:xfrm>
            <a:off x="5929313" y="3819525"/>
            <a:ext cx="266700" cy="13811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293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4506D21F-A27C-D8F9-928B-11A1E998C6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0"/>
          <a:stretch/>
        </p:blipFill>
        <p:spPr>
          <a:xfrm>
            <a:off x="9460499" y="3257751"/>
            <a:ext cx="936000" cy="146685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05ECF6A-61A1-7F1C-01E8-DB05F266C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3257751"/>
            <a:ext cx="5000625" cy="1266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40265" y="182879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40264" y="539074"/>
            <a:ext cx="8796594" cy="285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/>
              <a:t> </a:t>
            </a:r>
            <a:r>
              <a:rPr lang="en-US" altLang="ko-KR" sz="1100" dirty="0"/>
              <a:t>- </a:t>
            </a:r>
            <a:r>
              <a:rPr lang="ko-KR" altLang="en-US" sz="1100" dirty="0"/>
              <a:t>보안등급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게시물 및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등록 시 보안등급 설정 가능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부서문서함과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사내문서함에서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시에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일정관리에서 일정 등록 시 보안등급에 따라서 조회 여부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업무일지에서 등록일지에 대한 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여부를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메뉴관리에서 메뉴별로 사용권한 설정을 보안등급에 따라서 관리</a:t>
            </a:r>
          </a:p>
          <a:p>
            <a:pPr lvl="1">
              <a:lnSpc>
                <a:spcPct val="150000"/>
              </a:lnSpc>
            </a:pP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웹폴더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공유폴더에서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보안등급에 따라서 관리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사용자에 대해서 그룹웨어 접속을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허용됩니다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 허용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기초설정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관리에 등록한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대해서만 접속을 허용합니다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IP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 거부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어디서든 접속이 불가합니다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5FA8158-730D-49E7-8B05-B32CC98D74BE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0972AC69-B08E-45CA-901A-14D722895359}"/>
              </a:ext>
            </a:extLst>
          </p:cNvPr>
          <p:cNvCxnSpPr>
            <a:cxnSpLocks/>
          </p:cNvCxnSpPr>
          <p:nvPr/>
        </p:nvCxnSpPr>
        <p:spPr>
          <a:xfrm>
            <a:off x="5151848" y="3883206"/>
            <a:ext cx="419217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연결선: 꺾임 21">
            <a:extLst>
              <a:ext uri="{FF2B5EF4-FFF2-40B4-BE49-F238E27FC236}">
                <a16:creationId xmlns:a16="http://schemas.microsoft.com/office/drawing/2014/main" id="{4BA1A2C5-B88E-4B35-B007-D336C473CBF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95650" y="4446663"/>
            <a:ext cx="1206601" cy="850950"/>
          </a:xfrm>
          <a:prstGeom prst="bentConnector3">
            <a:avLst>
              <a:gd name="adj1" fmla="val 100522"/>
            </a:avLst>
          </a:prstGeom>
          <a:ln w="22225">
            <a:solidFill>
              <a:srgbClr val="FFC41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B76AE0F2-6C11-8C2F-6CFA-B118D7520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37" y="4313858"/>
            <a:ext cx="3554665" cy="232316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51463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316AC66-0167-9C4D-A329-07A1D8638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1" y="5484367"/>
            <a:ext cx="5867400" cy="1134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4EECDDC-817F-EC6C-114B-3091F75B3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1" y="1754569"/>
            <a:ext cx="5481637" cy="2060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5248210-26CE-4F7A-A967-FCE8FE8F7297}"/>
              </a:ext>
            </a:extLst>
          </p:cNvPr>
          <p:cNvSpPr txBox="1"/>
          <p:nvPr/>
        </p:nvSpPr>
        <p:spPr>
          <a:xfrm>
            <a:off x="3140265" y="3946095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036CC3C-FF35-4433-B5B0-25248BCF83C9}"/>
              </a:ext>
            </a:extLst>
          </p:cNvPr>
          <p:cNvSpPr txBox="1"/>
          <p:nvPr/>
        </p:nvSpPr>
        <p:spPr>
          <a:xfrm>
            <a:off x="3140264" y="4302290"/>
            <a:ext cx="8757210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지정될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결재문서가 본인부서로 수신 됐을 때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부서수신함에서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결재문서를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및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재상신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할 수 있는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권한이 부여됩니다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전자서명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사용자가 전자결재에 사용할 결재 서명을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않음으로 체크가 된 경우에는 기본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이미지가 제공됩니다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E42A60-F91A-46E2-82C6-AE5FC36A1E1D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77F632-7A33-4141-B8C6-5A46145AF009}"/>
              </a:ext>
            </a:extLst>
          </p:cNvPr>
          <p:cNvSpPr txBox="1"/>
          <p:nvPr/>
        </p:nvSpPr>
        <p:spPr>
          <a:xfrm>
            <a:off x="3140264" y="552907"/>
            <a:ext cx="7457632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 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외부기기 발신허용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POP3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동시수신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발송 시 동시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수신받을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수신자 수를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메일전달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받은 메일에 대해서 자동으로 전달한 주소를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구분자는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shift + \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별칭을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별칭은 영문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숫자만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38090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EF80D53-E26D-7DF5-2555-B1E7A35A2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63" y="3536915"/>
            <a:ext cx="5648325" cy="1552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8201CA5C-51A1-5ED0-BAF1-BB6E6A2A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263" y="1484186"/>
            <a:ext cx="5133975" cy="866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40265" y="246086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자택정보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40264" y="2829414"/>
            <a:ext cx="6144086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전화번호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자택 전화번호를 작성합니다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사용자의 주택 주소를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AC0F93B-DD9C-463E-8905-32835A2517EE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등록하고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38711DE7-8133-45A6-8646-6B59911DA01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사원등록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0F72B3-48E9-4D2F-9F9B-E90E6EB43991}"/>
              </a:ext>
            </a:extLst>
          </p:cNvPr>
          <p:cNvSpPr txBox="1"/>
          <p:nvPr/>
        </p:nvSpPr>
        <p:spPr>
          <a:xfrm>
            <a:off x="3140265" y="18435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5B5FB5-C07B-4551-98D6-E71CE466E7E0}"/>
              </a:ext>
            </a:extLst>
          </p:cNvPr>
          <p:cNvSpPr txBox="1"/>
          <p:nvPr/>
        </p:nvSpPr>
        <p:spPr>
          <a:xfrm>
            <a:off x="3140264" y="552907"/>
            <a:ext cx="520871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ko-KR" sz="1100" dirty="0"/>
              <a:t>개인이 사용할 용량을 설정합니다</a:t>
            </a:r>
            <a:r>
              <a:rPr lang="en-US" altLang="ko-KR" sz="1100" dirty="0"/>
              <a:t>.</a:t>
            </a:r>
            <a:endParaRPr lang="ko-KR" altLang="ko-KR" sz="1100" dirty="0"/>
          </a:p>
          <a:p>
            <a:pPr lvl="1">
              <a:lnSpc>
                <a:spcPct val="150000"/>
              </a:lnSpc>
            </a:pPr>
            <a:r>
              <a:rPr lang="en-US" altLang="ko-KR" sz="1100" dirty="0"/>
              <a:t>0MB</a:t>
            </a:r>
            <a:r>
              <a:rPr lang="ko-KR" altLang="ko-KR" sz="1100" dirty="0"/>
              <a:t>는</a:t>
            </a:r>
            <a:r>
              <a:rPr lang="en-US" altLang="ko-KR" sz="1100" dirty="0"/>
              <a:t> sysop </a:t>
            </a:r>
            <a:r>
              <a:rPr lang="ko-KR" altLang="ko-KR" sz="1100" dirty="0"/>
              <a:t>계정으로 로그인해서 전체 사용자에 대해서 일괄 설정하는 기능</a:t>
            </a:r>
            <a:r>
              <a:rPr lang="en-US" altLang="ko-KR" sz="1100" dirty="0"/>
              <a:t>(</a:t>
            </a:r>
            <a:r>
              <a:rPr lang="ko-KR" altLang="ko-KR" sz="1100" dirty="0"/>
              <a:t>시스템관리</a:t>
            </a:r>
            <a:r>
              <a:rPr lang="en-US" altLang="ko-KR" sz="1100" dirty="0"/>
              <a:t>/</a:t>
            </a:r>
            <a:r>
              <a:rPr lang="ko-KR" altLang="ko-KR" sz="1100" dirty="0"/>
              <a:t>도메인관리</a:t>
            </a:r>
            <a:r>
              <a:rPr lang="en-US" altLang="ko-KR" sz="1100" dirty="0"/>
              <a:t>)</a:t>
            </a:r>
            <a:r>
              <a:rPr lang="ko-KR" altLang="ko-KR" sz="1100" dirty="0"/>
              <a:t>에서 설정된 값을 따라간다는 의미입니다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89570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EFF2C34-CCFB-D5D9-762E-691BD3067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666" y="1273319"/>
            <a:ext cx="7223054" cy="44539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사원을 관리하는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사원관리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D004E-B678-4723-ABD8-9BCAAE546823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3560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97B25D6-19D9-7D09-FB94-0CE395CDF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737" y="1174591"/>
            <a:ext cx="7189917" cy="5022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3CBE22DC-4A68-F353-CC28-EAAEC29EC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588" y="2382044"/>
            <a:ext cx="2981325" cy="2116612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6893060A-FB9C-0E27-D655-A31D40F32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021" y="2749497"/>
            <a:ext cx="3835141" cy="274522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2641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사용할 부서를 관리하는 기능으로서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6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트리 구조까지 지원됩니다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정렬하고자 하는 부서 클릭 후 오른쪽 위의 화살표 버튼으로 위아래 이동</a:t>
            </a:r>
            <a:endParaRPr lang="en-US" altLang="ko-KR" sz="105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부서정렬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조직원 정렬하고자 하는 부서 클릭 후  오른쪽 위의 조직 구성원 버튼 클릭하면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새창이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실행되는데 해당 화면에서 조직원 화살표 버튼으로 위아래 이동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조직도관리</a:t>
            </a: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A979694-2848-4DA5-AE78-8813B7BA395D}"/>
              </a:ext>
            </a:extLst>
          </p:cNvPr>
          <p:cNvCxnSpPr>
            <a:cxnSpLocks/>
          </p:cNvCxnSpPr>
          <p:nvPr/>
        </p:nvCxnSpPr>
        <p:spPr>
          <a:xfrm>
            <a:off x="5807794" y="1801521"/>
            <a:ext cx="0" cy="49082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B88B21D7-F83B-45A7-ACC5-77D5F81E3DD3}"/>
              </a:ext>
            </a:extLst>
          </p:cNvPr>
          <p:cNvCxnSpPr>
            <a:cxnSpLocks/>
          </p:cNvCxnSpPr>
          <p:nvPr/>
        </p:nvCxnSpPr>
        <p:spPr>
          <a:xfrm>
            <a:off x="10368488" y="1803400"/>
            <a:ext cx="0" cy="85645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6FF4552-C131-4A29-9B36-03AE207C9538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04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D518470-5F22-EBA4-FA8C-359FB6C17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71" y="1274642"/>
            <a:ext cx="7234855" cy="47855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88B7832-09E9-0757-BECA-F7FDFFAA9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0771" y="1274642"/>
            <a:ext cx="7234855" cy="47855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조직관리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9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직책을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직위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직책 추가 구성 및 수정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버튼으로 추가 후 오른쪽의 위아래 버튼으로 정렬 가능합니다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언어팩은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별도 구매 </a:t>
            </a:r>
            <a:r>
              <a:rPr lang="ko-KR" altLang="en-US" sz="105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옵션이오니</a:t>
            </a:r>
            <a:r>
              <a:rPr lang="ko-KR" altLang="en-US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참고 바랍니다</a:t>
            </a:r>
            <a:r>
              <a:rPr lang="en-US" altLang="ko-KR" sz="105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코드관리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0FAF5F-BF18-4E80-9402-746CF35AC6BD}"/>
              </a:ext>
            </a:extLst>
          </p:cNvPr>
          <p:cNvCxnSpPr>
            <a:cxnSpLocks/>
          </p:cNvCxnSpPr>
          <p:nvPr/>
        </p:nvCxnSpPr>
        <p:spPr>
          <a:xfrm flipH="1">
            <a:off x="9882188" y="1574006"/>
            <a:ext cx="688181" cy="42148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CCD2EE4-D83E-499F-BB6F-0F742CBE9E8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111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546F95-51B5-8C0E-0863-0608E091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681" y="1430788"/>
            <a:ext cx="6085693" cy="39150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518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등으로 활용될 다양한 게시판들을 등록할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게시판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460540"/>
            <a:ext cx="8569137" cy="1078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공유설정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BC8645-5AE7-447F-84B9-E842371604F8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100" dirty="0"/>
              <a:t>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생성되는 게시판들을 특정한 성격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(category)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따라서 분류를 할 수 있도록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폴더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만들어주는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기능을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그래서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폴더에는 게시물을 등록할 수 있는 게시판을 생성하는 것이 아님을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주의 바랍니다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906163" y="1702915"/>
            <a:ext cx="0" cy="73107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F7980F07-FEF8-1DCD-15F4-C5E78A76A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264" y="2522078"/>
            <a:ext cx="4920531" cy="2213927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B41EDC6-4644-0BB4-674D-403286B72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265" y="2522078"/>
            <a:ext cx="4920530" cy="2203596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00985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1176021"/>
            <a:ext cx="560612" cy="505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08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09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11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12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13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15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16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17</a:t>
            </a:r>
            <a:endParaRPr lang="ko-KR" altLang="en-US" sz="1200" dirty="0">
              <a:latin typeface="나눔스퀘어_ac Bold" panose="020B0600000101010101" pitchFamily="50" charset="-127"/>
              <a:ea typeface="나눔스퀘어_ac Bold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1176021"/>
            <a:ext cx="1283627" cy="5051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사원관리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접속로그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기본설정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조직관리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분류관리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팝업관리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협업관리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메일관리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주소록관리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일정관리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근태관리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문서관리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설문관리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휴가관리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계약관리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통계관리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F3935A70-287C-4CB2-8EE0-21B9A8F66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B96848-11F8-4F16-A127-F50795D25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12D3E278-B03B-4043-8A26-1EF05ACB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A8F208D-E16F-419F-83D7-E4BA328CF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E1BA8558-ABE6-4A22-A8FD-4DB9C2789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B60503F-F772-44CE-9BB3-7C23B4F1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EFE5A4F0-8995-4B7E-B2E7-ABD8CE1E2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7A29E8B-93A1-442C-A05A-D8B0AC66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45FC1345-CAF2-4229-87F3-278014F8D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0D1D49F-804A-4248-B568-5D2B22E4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6027A622-7356-4C83-935E-4791A589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C6DF4D3-0639-433C-ADAB-D174BF6C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>
            <a:extLst>
              <a:ext uri="{FF2B5EF4-FFF2-40B4-BE49-F238E27FC236}">
                <a16:creationId xmlns:a16="http://schemas.microsoft.com/office/drawing/2014/main" id="{6AA688A4-7119-4F24-9252-AE7D659E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AB1E24F-6BF7-4A8D-9762-8526EE366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>
            <a:extLst>
              <a:ext uri="{FF2B5EF4-FFF2-40B4-BE49-F238E27FC236}">
                <a16:creationId xmlns:a16="http://schemas.microsoft.com/office/drawing/2014/main" id="{17245D4E-6940-4F5F-9CAC-11D52BEB7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0894195-F6AE-4023-96D3-1F41FD918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>
            <a:extLst>
              <a:ext uri="{FF2B5EF4-FFF2-40B4-BE49-F238E27FC236}">
                <a16:creationId xmlns:a16="http://schemas.microsoft.com/office/drawing/2014/main" id="{9B67F106-4BD4-428C-9532-5833594F1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CE65B8A0-A6FA-4F82-955A-97E5D7B9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>
            <a:extLst>
              <a:ext uri="{FF2B5EF4-FFF2-40B4-BE49-F238E27FC236}">
                <a16:creationId xmlns:a16="http://schemas.microsoft.com/office/drawing/2014/main" id="{93BEBB5E-1541-471A-AAB5-26551E1F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F764FDDC-3E48-4E40-A9FA-1895B5429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>
            <a:extLst>
              <a:ext uri="{FF2B5EF4-FFF2-40B4-BE49-F238E27FC236}">
                <a16:creationId xmlns:a16="http://schemas.microsoft.com/office/drawing/2014/main" id="{C120C839-11AF-46C8-9E14-08CEA866F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1933B5DA-89A3-403C-B448-8BBEC448A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>
            <a:extLst>
              <a:ext uri="{FF2B5EF4-FFF2-40B4-BE49-F238E27FC236}">
                <a16:creationId xmlns:a16="http://schemas.microsoft.com/office/drawing/2014/main" id="{45E506FE-4831-40DF-BF0D-F5C36E98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DECD3C94-CDD7-4AEE-8652-33673142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958424-B4F9-F1D8-59DE-7859C5C0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4130213"/>
            <a:ext cx="5500060" cy="25102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939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</a:rPr>
              <a:t>새게시판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새로운 게시판을 생성하는 기능을 제공하며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아래와 같은 다양한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설정값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등록하여야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일반적인 게시판 형태를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익명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시에 게시물 등록자를 저장하지 않아 게시물 등록이 익명 처리가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비밀번호를 입력합니다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.)</a:t>
            </a:r>
          </a:p>
          <a:p>
            <a:pPr lvl="1"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앨범 형식의 게시물 목록 조회화면으로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28650" lvl="1" indent="-171450">
              <a:lnSpc>
                <a:spcPts val="20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1:1 -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목록 조회 시에 일반 사용자는 자신의 등록 게시물만 제공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관리자는 모든 등록자의 게시물을 조회할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게시판이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2407428"/>
            <a:ext cx="8699444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옵션 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의견란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조회 하단에 의견을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좋아요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게시물에 대해서 좋아요 투표를 할 수 있는 모드를 제공합니다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보류 상태 설정 옵션을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이력공개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리스트 페이지 오른쪽에 숫자표시 클릭 가능 여부를 결정하여 조회이력 공개를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기간선택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게시물 등록 시 날짜 표시가 되어 기간 확인이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ts val="2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게시글 작성 시 게시판 관리자의 승인 후 등록할 것인지를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3F098B1-AC56-4EDC-9101-74A1036CA3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</p:spTree>
    <p:extLst>
      <p:ext uri="{BB962C8B-B14F-4D97-AF65-F5344CB8AC3E}">
        <p14:creationId xmlns:p14="http://schemas.microsoft.com/office/powerpoint/2010/main" val="3901900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02A2EED-D450-457E-36AC-53F993591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296592"/>
            <a:ext cx="3985528" cy="3198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22E1C30-4011-4727-82FE-0EF59AD4D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230" y="3993670"/>
            <a:ext cx="5249588" cy="2012237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새게시판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8801675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공유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2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보존기간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 게시물의 보관기간을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기간이 만료된다고 삭제되지는 않습니다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메일동기화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수신된 메일을 자동으로 게시판으로 등록할 수 있는 기능입니다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20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양식적용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 편집하여 미리보기도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B5FCCE10-1F76-40A6-A7D8-75CCDBAD5FAB}"/>
              </a:ext>
            </a:extLst>
          </p:cNvPr>
          <p:cNvCxnSpPr>
            <a:cxnSpLocks/>
          </p:cNvCxnSpPr>
          <p:nvPr/>
        </p:nvCxnSpPr>
        <p:spPr>
          <a:xfrm>
            <a:off x="3911838" y="5282758"/>
            <a:ext cx="155551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13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78FD2CD-C3A4-3F6C-4BE9-E1E520D76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238107"/>
            <a:ext cx="6598097" cy="2396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BAA228C7-55BD-4825-ACC0-FD8841E382EE}"/>
              </a:ext>
            </a:extLst>
          </p:cNvPr>
          <p:cNvCxnSpPr>
            <a:cxnSpLocks/>
          </p:cNvCxnSpPr>
          <p:nvPr/>
        </p:nvCxnSpPr>
        <p:spPr>
          <a:xfrm>
            <a:off x="8827880" y="2541538"/>
            <a:ext cx="0" cy="52101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3BC7D43-7B15-481E-9B5A-12E0FBC713E8}"/>
              </a:ext>
            </a:extLst>
          </p:cNvPr>
          <p:cNvSpPr txBox="1"/>
          <p:nvPr/>
        </p:nvSpPr>
        <p:spPr>
          <a:xfrm>
            <a:off x="3140263" y="669103"/>
            <a:ext cx="8454329" cy="1355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설정할 수 있으며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＇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6AAE638-7176-89F6-38AF-993283E8A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558" y="3185964"/>
            <a:ext cx="5514019" cy="244836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8338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E5C5613-E767-51A5-AD4D-58D99B64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014" y="1988168"/>
            <a:ext cx="5734050" cy="32544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분류관리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275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사내비품 등의 자원을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다양한 형태의 사내자원을 무한대로 생성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분류화 가능하고 이에 대해서 기본값 설정과 권한설정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할 수 있는 등 다양하게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사내자원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사내자원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39471" y="5351285"/>
            <a:ext cx="8569137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 자원이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자원의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게시판의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쓰기권한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읽기권한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’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133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일반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회의실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차량 자원에 대한 예약기능과 자동차 운행 기록을 작성하는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전산기기 자원에 대한 예약기능을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002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33EC3C-3B30-0238-7AA0-C958BBD06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42" y="973599"/>
            <a:ext cx="5727271" cy="34791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팝업관리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시에 사용자들에게 팝업으로 공지할 수 있는 기능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새팝업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96FF6-67DE-41F4-9D8F-AFB20DEA8D93}"/>
              </a:ext>
            </a:extLst>
          </p:cNvPr>
          <p:cNvSpPr txBox="1"/>
          <p:nvPr/>
        </p:nvSpPr>
        <p:spPr>
          <a:xfrm>
            <a:off x="3140263" y="549841"/>
            <a:ext cx="8568345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팝업을 사용할지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7FB5A7-596F-45B0-816E-B72254ACE290}"/>
              </a:ext>
            </a:extLst>
          </p:cNvPr>
          <p:cNvSpPr txBox="1"/>
          <p:nvPr/>
        </p:nvSpPr>
        <p:spPr>
          <a:xfrm>
            <a:off x="3140263" y="4544205"/>
            <a:ext cx="8568345" cy="209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제목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팝업창의 가로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세로 크기를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 적용할 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(FROM, TO)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팝업공지를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수신자를 지정하여 일부에게만 보이게 처리할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사용안함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사용하지 않게 처리합니다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하루동안 이 창을 열지 않음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하루동안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- 1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주일 동안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더 이상 이 창을 열지 않음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팝업창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하단에 더 이상 이 창을 열지 않음 체크박스 생성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9A29C4EC-76D0-452E-A49B-F1F99BBB560C}"/>
              </a:ext>
            </a:extLst>
          </p:cNvPr>
          <p:cNvCxnSpPr>
            <a:cxnSpLocks/>
          </p:cNvCxnSpPr>
          <p:nvPr/>
        </p:nvCxnSpPr>
        <p:spPr>
          <a:xfrm>
            <a:off x="9603885" y="1490498"/>
            <a:ext cx="0" cy="32632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FB2387A3-5961-44B3-A73B-29FF1A834412}"/>
              </a:ext>
            </a:extLst>
          </p:cNvPr>
          <p:cNvCxnSpPr>
            <a:cxnSpLocks/>
          </p:cNvCxnSpPr>
          <p:nvPr/>
        </p:nvCxnSpPr>
        <p:spPr>
          <a:xfrm>
            <a:off x="4544250" y="2505479"/>
            <a:ext cx="1843850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그림 10">
            <a:extLst>
              <a:ext uri="{FF2B5EF4-FFF2-40B4-BE49-F238E27FC236}">
                <a16:creationId xmlns:a16="http://schemas.microsoft.com/office/drawing/2014/main" id="{25151025-7814-2323-C192-BCA040298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54" y="1885154"/>
            <a:ext cx="5157122" cy="224473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177568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B301412-CC31-2EBB-0E13-4EF877DC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946" y="1606871"/>
            <a:ext cx="6825360" cy="4203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프로젝트별 각 사용할 권한 및 최대 용량을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</p:spTree>
    <p:extLst>
      <p:ext uri="{BB962C8B-B14F-4D97-AF65-F5344CB8AC3E}">
        <p14:creationId xmlns:p14="http://schemas.microsoft.com/office/powerpoint/2010/main" val="1399002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AE2243B-AFDD-1619-BFD6-0E455663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600" y="1525813"/>
            <a:ext cx="7087021" cy="4685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프로젝트의 현재 상황을 나타냅니다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협업관리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협업관리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프로젝트의 게시물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참여 등 현재 상황을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각 프로젝트마다 관리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4BDEA54-AA02-423B-BB20-E9457B767977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전체현황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32AC409-5773-8843-26A1-37FAC4AE8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428" y="3439310"/>
            <a:ext cx="4951482" cy="2785901"/>
          </a:xfrm>
          <a:prstGeom prst="rect">
            <a:avLst/>
          </a:prstGeom>
          <a:ln w="19050">
            <a:solidFill>
              <a:schemeClr val="accent4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1004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07A0C7A-50EC-55A2-41AB-38EECEF74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932" y="4142478"/>
            <a:ext cx="6351006" cy="2188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3" y="549841"/>
            <a:ext cx="8568345" cy="3363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할당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시점을 설정할 수 있습니다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완료 후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모든 문서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-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기안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상신되면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채번하는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형식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(Ex) [YYYY][MM]-[DL]-[N:4] 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년도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[YY]/[YYYY],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[MM],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[DD],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[C],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최상위부서코드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[DS],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[DL]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[DF],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최종부서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[DN],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양식코드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[F],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별칭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[FN],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일련번호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[N: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자리수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</a:t>
            </a:r>
            <a:r>
              <a:rPr lang="en-US" altLang="ko-KR" sz="1100" dirty="0"/>
              <a:t>) 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대외문서에 사용될 문서의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채번을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(Ex) [F][YYYY][MM]-[N:4]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 타이틀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 발송 시 상단에 적히는 타이틀입니다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01177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8BD9E95B-6B69-33DF-EAFF-B9CFB3BC1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342" y="3985133"/>
            <a:ext cx="6120186" cy="2154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202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결재자 표시 </a:t>
            </a:r>
            <a:r>
              <a:rPr lang="en-US" altLang="ko-KR" sz="1100" dirty="0"/>
              <a:t>-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결재칸의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칸에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부분을 어떤 정보를 넣을 것인가를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결재부서 표시 </a:t>
            </a:r>
            <a:r>
              <a:rPr lang="en-US" altLang="ko-KR" sz="1100" dirty="0"/>
              <a:t>-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표시를 어떻게 처리를 할 것인지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전체부서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1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 부서부터 해당기안자가 소속된 부서까지의 모든 부서명을 표기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부서만 표시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기안자가 소속된 최종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부서명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만을 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기안자포함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기안자를 결재선의 첫 번째 결재자로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합의순서 </a:t>
            </a:r>
            <a:r>
              <a:rPr lang="en-US" altLang="ko-KR" sz="1100" dirty="0"/>
              <a:t>- </a:t>
            </a:r>
            <a:r>
              <a:rPr lang="ko-KR" altLang="ko-KR" sz="1100" dirty="0"/>
              <a:t>합의 순서에 대한 기본 선택 기능을 관리합니</a:t>
            </a:r>
            <a:r>
              <a:rPr lang="ko-KR" altLang="en-US" sz="1100" dirty="0"/>
              <a:t>다</a:t>
            </a:r>
            <a:r>
              <a:rPr lang="en-US" altLang="ko-KR" sz="1100" dirty="0"/>
              <a:t>.</a:t>
            </a:r>
            <a:br>
              <a:rPr lang="en-US" altLang="ko-KR" sz="1100" dirty="0"/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순차진행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결재라인의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합의자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지정 순서대로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무순위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순차결재 방식에서 합의자의 순번이 없이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묶음합의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모두 진행된 후 여러 명의 합의자가 마지막에 일괄 진행됩니다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298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71BE4F55-504A-94B1-D74F-8CB7573ECF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93" y="3757306"/>
            <a:ext cx="6412284" cy="2822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617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 표시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상단에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표시되는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부분을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결재권 위임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결재권을 위임할 수 있도록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현재 결재를 해야 할 사용자가 결재를 하지 않고 있는 경우에 기안자가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결재자의 결재를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 또는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처리를 하고 다음 결재자로 결재기능을 넘기는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수선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결재선 및 수신자 등을 있는지 여부를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결재본문수정 </a:t>
            </a:r>
            <a:r>
              <a:rPr lang="en-US" altLang="ko-KR" sz="1100" dirty="0"/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기안자나 결재자가 진행 중인 결재의 내용을 수정할 수 있는지 여부를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첨부수정 </a:t>
            </a:r>
            <a:r>
              <a:rPr lang="en-US" altLang="ko-KR" sz="1100" dirty="0"/>
              <a:t>- </a:t>
            </a:r>
            <a:r>
              <a:rPr lang="ko-KR" altLang="en-US" sz="1100" dirty="0"/>
              <a:t>결재 진행 중 기안자나 결재자가 첨부파일 추가를 할 수 있는지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93054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B077180-DAAD-6C85-8B91-582E3257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166" y="1174591"/>
            <a:ext cx="7494389" cy="48524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0148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회사정보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2D3598-0CD7-4B38-B7D5-5369CA603450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회사정보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5860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결재옵션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09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/>
              <a:t>최종결재후</a:t>
            </a:r>
            <a:r>
              <a:rPr lang="ko-KR" altLang="en-US" sz="1100" dirty="0"/>
              <a:t> 합의 </a:t>
            </a:r>
            <a:r>
              <a:rPr lang="en-US" altLang="ko-KR" sz="1100" dirty="0"/>
              <a:t>– </a:t>
            </a:r>
            <a:r>
              <a:rPr lang="ko-KR" altLang="en-US" sz="1100" dirty="0"/>
              <a:t>최종결재가 뒤에 </a:t>
            </a:r>
            <a:r>
              <a:rPr lang="ko-KR" altLang="en-US" sz="1100" dirty="0" err="1"/>
              <a:t>합의자</a:t>
            </a:r>
            <a:r>
              <a:rPr lang="ko-KR" altLang="en-US" sz="1100" dirty="0"/>
              <a:t> 지정 여부를 설정합니다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 중인 문서를 조회하고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등록할 수 있는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참조자로 지정된 사용자는 기안문서가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진행중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 상태에서만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 및 의견첨부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있으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 후에는 조회만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수신은 결재가 완료된 후 자동으로 배포될 부서나 사원을 지정하여 결재 완료 후 신속하게 업무에 참조할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 이 결재 문서를 수신할 부서를 지정하여 수신부서에서 기 결재문서를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재기안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수 있도록 해 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부서수신기안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문서에 대해서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하는 경우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해당수신문서를 다시 자신의 부서장에게 결재를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받아서 처리를 할 것인지 여부를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D6F456C-D427-6616-9E18-63D54CB3F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134" y="3688633"/>
            <a:ext cx="6670602" cy="25397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011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11F0857-926D-F317-5ADA-DB3E47EA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6462" y="2124008"/>
            <a:ext cx="7924799" cy="23633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결재문서의 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타부서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권한을 설정하는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권한설정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열람권한을 부여하고 싶으시면 대상부서에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권한부서에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부서의 부서코드 정보를 입력해 주시면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98D59-F366-43B5-9BF0-44FD86E2936F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권한설정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8354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E229B5-F7F7-7AC4-64FE-E6AE9F967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095" y="1321867"/>
            <a:ext cx="7169707" cy="4760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설정하는 결재선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627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자주 사용되는 결재선을 관리자가 관리하는 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공용 결재선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C9B668-6839-4250-AA76-E3366CDC22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A0A9820-5BC7-4E82-9402-69B4C68CFAFA}"/>
              </a:ext>
            </a:extLst>
          </p:cNvPr>
          <p:cNvCxnSpPr>
            <a:cxnSpLocks/>
          </p:cNvCxnSpPr>
          <p:nvPr/>
        </p:nvCxnSpPr>
        <p:spPr>
          <a:xfrm>
            <a:off x="10592452" y="2006243"/>
            <a:ext cx="0" cy="1055456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02141DD5-FFD9-2CE1-72F0-0D3AC036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110" y="3169927"/>
            <a:ext cx="5054522" cy="3018673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516489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1E94B76-F2ED-93A8-0C39-A6A3B82ED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448" y="2084026"/>
            <a:ext cx="7419975" cy="2689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033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조직개편에 따른 현재의 부서 재편성 시 기존 부서 것 조회가 가능하도록 결재문서의 소속 변경 작업을 하는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문서소속변경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4050"/>
            <a:ext cx="8568345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 변경에 따른 게시판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일지 등의 문서에 대한 소속 부서를 새로운 부서로 소속을 변경합니다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좌측에 부서코드를 부서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단부터 넣고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우측에 변경할 새 조직의 부서코드를 넣어 주십시오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3A413-CCDC-483B-93F5-7D151122DE29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문서소속변경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85043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9094B1-B272-8004-3B16-3388F116E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112" y="1083062"/>
            <a:ext cx="6240219" cy="27270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/>
              <a:t>- </a:t>
            </a:r>
            <a:r>
              <a:rPr lang="ko-KR" altLang="en-US" sz="1100" dirty="0"/>
              <a:t>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숨김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숨김을 하면 기안하기 화면에서 해당 양식은 안 보이게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40D0B0-1D13-4E54-B75D-9486A73EFB54}"/>
              </a:ext>
            </a:extLst>
          </p:cNvPr>
          <p:cNvSpPr txBox="1"/>
          <p:nvPr/>
        </p:nvSpPr>
        <p:spPr>
          <a:xfrm>
            <a:off x="3140264" y="3876111"/>
            <a:ext cx="8568345" cy="2780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이름을 입력합니다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제목으로 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전자결재에서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 제목으로 사용합니다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대외문서사용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 문서 작성 시에 기본 대외비 체크가 되어 있도록 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코드</a:t>
            </a:r>
            <a:r>
              <a:rPr lang="en-US" altLang="ko-KR" sz="1100" dirty="0"/>
              <a:t> - </a:t>
            </a:r>
            <a:r>
              <a:rPr lang="ko-KR" altLang="en-US" sz="1100" dirty="0"/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등록 양식의 양식 코드값을 입력합니다.(중복 불가)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분류 </a:t>
            </a:r>
            <a:r>
              <a:rPr lang="en-US" altLang="ko-KR" sz="1100" dirty="0"/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등록 양식의 분류를 선택하거나 새로 입력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새분류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16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양식으로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결재완료(승인)가 된 전체 결재 문서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조회할 수 있는 대상자를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문서담당자로 지정된 사용자는 ‘전자결재/개인문서함/담당문서함’에서 승인 문서를 조회할 수 있습니다.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0">
              <a:lnSpc>
                <a:spcPts val="1600"/>
              </a:lnSpc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lvl="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사용권한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/>
              <a:t>–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사용할 수 있는 사람들을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5565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8E9567F-4D4E-2D4C-BB42-1BE9C6827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330" y="3752513"/>
            <a:ext cx="6654211" cy="28146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301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양식으로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최종 결재 완료 후에 문서관리 시스템으로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복사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될 문서함을 기본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r>
              <a:rPr lang="en-US" altLang="ko-KR" sz="1100" dirty="0"/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보존기간 </a:t>
            </a:r>
            <a:r>
              <a:rPr lang="en-US" altLang="ko-KR" sz="1100" dirty="0"/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완료된 후에 해당 결재문서의 문서보존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기간에 적용되며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보존기간이 만료된 경우 해당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결재문서는 ‘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만료함’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에서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r>
              <a:rPr lang="en-US" altLang="ko-KR" sz="1100" dirty="0"/>
              <a:t> </a:t>
            </a: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결재옵션 </a:t>
            </a:r>
            <a:r>
              <a:rPr lang="en-US" altLang="ko-KR" sz="1100" dirty="0"/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 옵션 세부 사항 관리</a:t>
            </a:r>
            <a:br>
              <a:rPr lang="en-US" altLang="ko-KR" sz="1100" dirty="0"/>
            </a:b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최소결재자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대해서 지정해야 하는 필수 최소</a:t>
            </a:r>
            <a:r>
              <a:rPr lang="en-US" altLang="ko-KR" sz="1100" dirty="0"/>
              <a:t> </a:t>
            </a:r>
            <a:r>
              <a:rPr lang="ko-KR" altLang="ko-KR" sz="1100" dirty="0"/>
              <a:t>결재자수를 관리할 수 있습니다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결재진행방법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/>
              <a:t>본 양식에 대</a:t>
            </a:r>
            <a:r>
              <a:rPr lang="ko-KR" altLang="en-US" sz="1100" dirty="0"/>
              <a:t>해 결재 진행 시 순차결재</a:t>
            </a:r>
            <a:r>
              <a:rPr lang="en-US" altLang="ko-KR" sz="1100" dirty="0"/>
              <a:t> / </a:t>
            </a:r>
            <a:r>
              <a:rPr lang="ko-KR" altLang="en-US" sz="1100" dirty="0"/>
              <a:t>무순의 결재 </a:t>
            </a:r>
            <a:r>
              <a:rPr lang="en-US" altLang="ko-KR" sz="1100" dirty="0"/>
              <a:t>/ </a:t>
            </a:r>
            <a:r>
              <a:rPr lang="ko-KR" altLang="en-US" sz="1100" dirty="0"/>
              <a:t>묶음합의 </a:t>
            </a:r>
            <a:r>
              <a:rPr lang="en-US" altLang="ko-KR" sz="1100" dirty="0"/>
              <a:t>/ </a:t>
            </a:r>
            <a:r>
              <a:rPr lang="ko-KR" altLang="en-US" sz="1100" dirty="0"/>
              <a:t>합의 후 결재 중 진행 방법을 결정합니다</a:t>
            </a:r>
            <a:r>
              <a:rPr lang="en-US" altLang="ko-KR" sz="1100" dirty="0"/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선결재사용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전결기능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선결 기능 지정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기안참조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결재가 진행되는 과정부터 조회를 하게 되는 기안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참조자를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600"/>
              </a:lnSpc>
              <a:buFontTx/>
              <a:buChar char="-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600"/>
              </a:lnSpc>
              <a:buFontTx/>
              <a:buChar char="-"/>
            </a:pP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부서발신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양식을 가지고 전자결재를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상신한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경우 최종 결재완료 후에 </a:t>
            </a:r>
            <a:r>
              <a:rPr lang="ko-KR" altLang="ko-KR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부서발신을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할 부서를 기본 지정해 두는 기능입니다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41620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142DEF8-F21A-0451-216C-0D29F66761D8}"/>
              </a:ext>
            </a:extLst>
          </p:cNvPr>
          <p:cNvSpPr/>
          <p:nvPr/>
        </p:nvSpPr>
        <p:spPr>
          <a:xfrm>
            <a:off x="4038827" y="3511601"/>
            <a:ext cx="6922849" cy="31030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F3EAA6F-81E3-F0C2-C655-BA20AC1DE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827" y="3511601"/>
            <a:ext cx="6922849" cy="2681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사용할 양식을 등록하고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양식관리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5025836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00903"/>
            <a:ext cx="8568345" cy="2745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 사용 여부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 및 자동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배포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할 부서나 사람을 지정할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헤더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상단의 결재자 및 문서번호 날짜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기안자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등의 헤더 정보를 기본으로 사용할지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수정된 것을 사용할지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소스를 이용한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Form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양식 본문을 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체크박스 선택 이후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작업을 통한 본문 양식을 등록해야 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에디터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편집기 화면에서 양식 본문을 사용할지 여부를 결정합니다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체크박스 선택 이후 편집기 화면에서 양식을 등록하시면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endParaRPr lang="en-US" altLang="ko-KR" sz="1100" dirty="0">
              <a:solidFill>
                <a:prstClr val="black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하단의 부서수신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부서 배포 등 정보를 기본으로 수정한 것으로 할지 선택할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99145A2-3BAA-D510-9082-577DC1770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827" y="6224747"/>
            <a:ext cx="2528793" cy="35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724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결재선 메뉴에서 설정한 결재선을 양식별로 지정할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양식별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 결재선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718058"/>
            <a:ext cx="85683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통해서 결재선을 등록할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70A088-84C1-448B-960D-EB974E093147}"/>
              </a:ext>
            </a:extLst>
          </p:cNvPr>
          <p:cNvSpPr txBox="1"/>
          <p:nvPr/>
        </p:nvSpPr>
        <p:spPr>
          <a:xfrm>
            <a:off x="3140264" y="184355"/>
            <a:ext cx="393896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결재선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F6FE08F-0ECE-8BD2-FF6F-17B587EF0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5118" y="1564482"/>
            <a:ext cx="531020" cy="268788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135EA54-E4AE-F41D-A943-309A3E6EE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558" y="1479394"/>
            <a:ext cx="7155588" cy="45461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9847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260610E-B933-E091-F35A-6DCC49B9C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77" y="1240361"/>
            <a:ext cx="6604898" cy="410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결재문서 상단에 보이는 헤더 부분을 편집할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34190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양식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From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0CB06-C362-4B51-AFE6-178CC6330725}"/>
              </a:ext>
            </a:extLst>
          </p:cNvPr>
          <p:cNvSpPr txBox="1"/>
          <p:nvPr/>
        </p:nvSpPr>
        <p:spPr>
          <a:xfrm>
            <a:off x="3140263" y="5577524"/>
            <a:ext cx="8569137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가능하셔야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>
            <a:off x="10071346" y="1536744"/>
            <a:ext cx="0" cy="74687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12D7A1D-6BE0-4D10-B88B-AECEEAE7BD28}"/>
              </a:ext>
            </a:extLst>
          </p:cNvPr>
          <p:cNvSpPr txBox="1"/>
          <p:nvPr/>
        </p:nvSpPr>
        <p:spPr>
          <a:xfrm>
            <a:off x="3100935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기본 헤더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이외의 수정된 값을 등록할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CE20F7-B1E3-8127-33CC-BAED47369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365" y="2405819"/>
            <a:ext cx="5285820" cy="154823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9118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812A8F-D048-CAC6-A94B-FDAD8648E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67" y="1644250"/>
            <a:ext cx="6867120" cy="4455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직인 및 명칭을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발송명의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발송명의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8A6362E-6402-469E-A9AF-7B787826ACDE}"/>
              </a:ext>
            </a:extLst>
          </p:cNvPr>
          <p:cNvCxnSpPr>
            <a:cxnSpLocks/>
          </p:cNvCxnSpPr>
          <p:nvPr/>
        </p:nvCxnSpPr>
        <p:spPr>
          <a:xfrm flipH="1">
            <a:off x="9555956" y="1909763"/>
            <a:ext cx="790575" cy="40481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28A3C04-8879-4105-8CC8-0887DDBC5B40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코드명 및 직인을 추가할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공문함에서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변환된 공문  승인 시 지정된 발신명의에 미리 </a:t>
            </a:r>
            <a:r>
              <a:rPr lang="ko-KR" altLang="en-US" sz="1100" dirty="0" err="1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세팅된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직인이 날인됩니다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46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6C79CBAF-D56A-727C-8D0B-3A7FEC1D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4" y="1040175"/>
            <a:ext cx="4163006" cy="6858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0C3494B-DA11-737A-1EEA-2C027CB8A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4" y="2641127"/>
            <a:ext cx="3858163" cy="6573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C6666D6-A3B8-EE1B-40CC-6497EEFB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4" y="4329193"/>
            <a:ext cx="5734850" cy="64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E5CF561-AD51-7882-52BA-9316FFBF2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5183" y="5942164"/>
            <a:ext cx="4534533" cy="6668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798217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 크기제한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5" y="2166769"/>
            <a:ext cx="4905632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 첨부파일의 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45786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자동 첨부링크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135184" y="3814056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메일발송 시에 첨부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일이 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 이상이 되면 무조건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첨부링크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발송하는 기능과 관련된 사항으로서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크기를 설정하는 옵션입니다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동시 발송제한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4905631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값이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0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이면 무제한입니다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09457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설정량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5" y="5478975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매월 사용 가능한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사용량을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38934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B830393D-B965-33BF-296A-6E83B813E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68" y="1644250"/>
            <a:ext cx="6867120" cy="44469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공문발송 시 사용하는 머리말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꼬리말 값을 추가 사용할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공문발송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헤더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푸터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헤더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/</a:t>
            </a:r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푸터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C0D61C-FE5E-42DC-A1BE-76AB738836A1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[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버튼 클릭으로 공문에 사용될 머리말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꼬리말 설정을 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기능은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HTML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소스 코딩이 가능하시면 작업이 수월합니다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59C8CFBA-ABB1-BAC1-F5AF-8E2E82482E25}"/>
              </a:ext>
            </a:extLst>
          </p:cNvPr>
          <p:cNvCxnSpPr>
            <a:cxnSpLocks/>
          </p:cNvCxnSpPr>
          <p:nvPr/>
        </p:nvCxnSpPr>
        <p:spPr>
          <a:xfrm>
            <a:off x="10456191" y="1965506"/>
            <a:ext cx="0" cy="78007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2E3D75BB-D5CE-1E93-A985-FF0D79AB3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78" y="2843020"/>
            <a:ext cx="5285820" cy="1548234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24294929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1732029-08A9-BFEB-5992-E2708F854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02" y="1593987"/>
            <a:ext cx="6570721" cy="4288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메일의 제일 밑에 들어가는 보안문구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보안문구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보안문구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사용 여부 체크 박스 제공이 되며 에디터 환경에서 편집하여 저장하시면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그룹웨어 전 사용자 일괄 적용됩니다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811004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0B57759-240D-A5C2-27AC-348A5F330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502" y="1593987"/>
            <a:ext cx="6570721" cy="4340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메일관리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전자우편에서 사용되는 문자 셋 정보에 대한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문자코드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문자코드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 버튼을 이용하여 새로운 문자코드를 추가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16411C84-2039-46A5-8CFB-A7E9544EFA43}"/>
              </a:ext>
            </a:extLst>
          </p:cNvPr>
          <p:cNvCxnSpPr>
            <a:cxnSpLocks/>
          </p:cNvCxnSpPr>
          <p:nvPr/>
        </p:nvCxnSpPr>
        <p:spPr>
          <a:xfrm flipH="1">
            <a:off x="9220200" y="1864519"/>
            <a:ext cx="1090613" cy="40005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1720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필요한 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주소록옵션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주소록옵션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0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 </a:t>
            </a:r>
            <a:r>
              <a:rPr lang="ko-KR" altLang="ko-KR" sz="1100" dirty="0"/>
              <a:t>타인의 개인 주소록을 관리</a:t>
            </a:r>
            <a:r>
              <a:rPr lang="en-US" altLang="ko-KR" sz="1100" dirty="0"/>
              <a:t>(</a:t>
            </a:r>
            <a:r>
              <a:rPr lang="ko-KR" altLang="ko-KR" sz="1100" dirty="0"/>
              <a:t>등록</a:t>
            </a:r>
            <a:r>
              <a:rPr lang="en-US" altLang="ko-KR" sz="1100" dirty="0"/>
              <a:t>, </a:t>
            </a:r>
            <a:r>
              <a:rPr lang="ko-KR" altLang="ko-KR" sz="1100" dirty="0"/>
              <a:t>수정</a:t>
            </a:r>
            <a:r>
              <a:rPr lang="en-US" altLang="ko-KR" sz="1100" dirty="0"/>
              <a:t>)</a:t>
            </a:r>
            <a:r>
              <a:rPr lang="ko-KR" altLang="ko-KR" sz="1100" dirty="0"/>
              <a:t>하는 기능이 공유주소록 기능입니다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ko-KR" sz="1100" dirty="0"/>
              <a:t>이를 사용할 것인지를 관리합니다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-   </a:t>
            </a:r>
            <a:r>
              <a:rPr lang="ko-KR" altLang="ko-KR" sz="1100" dirty="0"/>
              <a:t>공유주소록 대상자로 지정된 사용자의 주소록메뉴를 클릭하게 되면 다음과 같이 </a:t>
            </a:r>
            <a:r>
              <a:rPr lang="en-US" altLang="ko-KR" sz="1100" dirty="0"/>
              <a:t>‘</a:t>
            </a:r>
            <a:r>
              <a:rPr lang="ko-KR" altLang="ko-KR" sz="1100" dirty="0"/>
              <a:t>공유주소록</a:t>
            </a:r>
            <a:r>
              <a:rPr lang="en-US" altLang="ko-KR" sz="1100" dirty="0"/>
              <a:t>’ </a:t>
            </a:r>
            <a:r>
              <a:rPr lang="ko-KR" altLang="ko-KR" sz="1100" dirty="0"/>
              <a:t>밑에 위에서 지정을 한 사용자의 이름이 제공되고 이름을 클릭하게 되면 그</a:t>
            </a:r>
            <a:r>
              <a:rPr lang="en-US" altLang="ko-KR" sz="1100" dirty="0"/>
              <a:t> </a:t>
            </a:r>
            <a:r>
              <a:rPr lang="ko-KR" altLang="ko-KR" sz="1100" dirty="0"/>
              <a:t>사람의 개인주소록이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9B9790D-CFFA-20B5-1B1C-9055AC177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974" y="2035803"/>
            <a:ext cx="6683784" cy="17288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3094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273509E2-1A63-CBEA-478D-D5F86A081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561" y="1285439"/>
            <a:ext cx="6590710" cy="43217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D2695E42-7445-A0E7-B481-D0D5C9E0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44" y="3145137"/>
            <a:ext cx="6074445" cy="202481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주소록관리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 운영에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공유주소분류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공유주소분류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주소록에</a:t>
            </a:r>
            <a:r>
              <a:rPr lang="ko-KR" altLang="ko-KR" sz="1100" dirty="0"/>
              <a:t> </a:t>
            </a:r>
            <a:r>
              <a:rPr lang="ko-KR" altLang="en-US" sz="1100" dirty="0"/>
              <a:t>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16925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B59809A-4C20-6CF1-20D0-3A7D2A33D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07" y="1354657"/>
            <a:ext cx="6818282" cy="44485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 운영에 분류 항목을 관리할 수 있는 권한을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분류관리자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일정에 표기될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5929C3-8B12-E923-8E42-4C4A5B8D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957" y="1742842"/>
            <a:ext cx="2041163" cy="424392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C28B7EE1-096C-451C-BC34-6F17CFD2C4C9}"/>
              </a:ext>
            </a:extLst>
          </p:cNvPr>
          <p:cNvSpPr/>
          <p:nvPr/>
        </p:nvSpPr>
        <p:spPr>
          <a:xfrm>
            <a:off x="10573614" y="1828664"/>
            <a:ext cx="407363" cy="59536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5908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9F93959-3A55-4B13-6E96-833BCF4C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941" y="1371560"/>
            <a:ext cx="7000399" cy="4609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일정관리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공유일정에 분류 항목을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공유일정분류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공유일정분류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-  </a:t>
            </a:r>
            <a:r>
              <a:rPr lang="ko-KR" altLang="en-US" sz="1100" dirty="0"/>
              <a:t>공유일정 설정할 때 분류항목을 </a:t>
            </a:r>
            <a:r>
              <a:rPr lang="ko-KR" altLang="en-US" sz="1100" dirty="0" err="1"/>
              <a:t>새분류</a:t>
            </a:r>
            <a:r>
              <a:rPr lang="ko-KR" altLang="en-US" sz="1100" dirty="0"/>
              <a:t> 추가 및 수정 삭제 기능이 제공됩니다</a:t>
            </a:r>
            <a:r>
              <a:rPr lang="en-US" altLang="ko-KR" sz="1100" dirty="0"/>
              <a:t>.</a:t>
            </a:r>
            <a:endParaRPr lang="ko-KR" altLang="ko-KR" sz="1100" dirty="0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DCB282D2-48A6-4EBA-8EBE-C35FAB7156BC}"/>
              </a:ext>
            </a:extLst>
          </p:cNvPr>
          <p:cNvCxnSpPr>
            <a:cxnSpLocks/>
          </p:cNvCxnSpPr>
          <p:nvPr/>
        </p:nvCxnSpPr>
        <p:spPr>
          <a:xfrm>
            <a:off x="10613229" y="1965518"/>
            <a:ext cx="0" cy="12998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178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근태관리설정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1283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근무시간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적용될 하루 근무시간을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오전 반차로 인정될 퇴근시간을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오후 반차로 인정될 출근시간을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 퇴근허용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최대로 근무할 수 있는 퇴근 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옵션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출입통제사용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 사용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출근버튼으로 처리 중 출근할 때 원하는 출근방법으로 선택합니다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D3C0C-1A63-4DE2-8901-1F94AF33C6DC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근태관리설정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01C44D-3548-469F-BA83-A038EFAEA495}"/>
              </a:ext>
            </a:extLst>
          </p:cNvPr>
          <p:cNvSpPr txBox="1"/>
          <p:nvPr/>
        </p:nvSpPr>
        <p:spPr>
          <a:xfrm>
            <a:off x="7535284" y="681916"/>
            <a:ext cx="4401574" cy="30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휴식시간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하루 휴식시간을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FAAF93-23AF-4DBD-BC40-DCE5AB9523F4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근태에 반영될 시간을 설정합니다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1A3F55A-5CEB-A4BC-9BA3-AB02B133F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260" y="2469783"/>
            <a:ext cx="4450352" cy="3163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3370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C684D51-CD12-0E9A-8EF2-EEE822F35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648" y="1551173"/>
            <a:ext cx="6789214" cy="44312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관리를 설정할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근태적용위치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CDA4A2-F840-4217-9583-87B585C0B0C8}"/>
              </a:ext>
            </a:extLst>
          </p:cNvPr>
          <p:cNvSpPr txBox="1"/>
          <p:nvPr/>
        </p:nvSpPr>
        <p:spPr>
          <a:xfrm>
            <a:off x="3140264" y="681916"/>
            <a:ext cx="8568345" cy="552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따른 근태 관리 사용 여부를 적용합니다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미사용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 접속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조건에  관계없이 근태 관리 사용 여부를 적용합니다</a:t>
            </a: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0EBF9B5-1954-4A8B-B0C7-8B014440CC9C}"/>
              </a:ext>
            </a:extLst>
          </p:cNvPr>
          <p:cNvCxnSpPr>
            <a:cxnSpLocks/>
          </p:cNvCxnSpPr>
          <p:nvPr/>
        </p:nvCxnSpPr>
        <p:spPr>
          <a:xfrm flipH="1">
            <a:off x="9534525" y="1840706"/>
            <a:ext cx="814388" cy="1557338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451C82-7241-42B9-9BD9-8845DFEB18F6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94533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06A9F21-4B33-3C26-7B43-FDB1E7F9C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211" y="1556535"/>
            <a:ext cx="7040086" cy="4461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조직원의 근태현황을 한눈에 조회할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근태현황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근태관리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D1026-5E6B-47D2-A0EF-739E492105F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근태현황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636F10-CEF6-4182-BD08-3F107170E843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근태현황을 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기간별로 쉽게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2488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DC946C3-976D-0668-6138-FDAEEBC0C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1541184"/>
            <a:ext cx="5458587" cy="5906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0FB82C0-2F07-1EE4-CE99-7024E2C93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3014010"/>
            <a:ext cx="2857899" cy="562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420ED3D7-305D-DA40-7991-9E9F9D03A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363" y="4521507"/>
            <a:ext cx="3820058" cy="5715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AA6025ED-82D5-CA34-6579-C0EF35910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363" y="6031870"/>
            <a:ext cx="7011378" cy="647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암호화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기초설정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191AA4-59D3-4289-BD3F-F2BC41A9ABE5}"/>
              </a:ext>
            </a:extLst>
          </p:cNvPr>
          <p:cNvSpPr txBox="1"/>
          <p:nvPr/>
        </p:nvSpPr>
        <p:spPr>
          <a:xfrm>
            <a:off x="3135185" y="370406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로그인방법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BC879E-87C1-4495-8766-B7F4E897F7B6}"/>
              </a:ext>
            </a:extLst>
          </p:cNvPr>
          <p:cNvSpPr txBox="1"/>
          <p:nvPr/>
        </p:nvSpPr>
        <p:spPr>
          <a:xfrm>
            <a:off x="3262184" y="4060255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사용자들이 로그인하는 경우에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사번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또는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‘ID(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ID)’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로그인할 것인지를 결정합니다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44D0CA-7449-4032-BB9D-1B9E72B013CC}"/>
              </a:ext>
            </a:extLst>
          </p:cNvPr>
          <p:cNvSpPr txBox="1"/>
          <p:nvPr/>
        </p:nvSpPr>
        <p:spPr>
          <a:xfrm>
            <a:off x="3135185" y="5236904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CB2F7-0A34-4703-A687-0F1F2B41BB8F}"/>
              </a:ext>
            </a:extLst>
          </p:cNvPr>
          <p:cNvSpPr txBox="1"/>
          <p:nvPr/>
        </p:nvSpPr>
        <p:spPr>
          <a:xfrm>
            <a:off x="3135184" y="5593099"/>
            <a:ext cx="7153274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사용자들의 비밀번호에 제약 조건을 부여해서 관리할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49D9F0-A89B-469D-8EE6-9004C5AEE0D6}"/>
              </a:ext>
            </a:extLst>
          </p:cNvPr>
          <p:cNvSpPr txBox="1"/>
          <p:nvPr/>
        </p:nvSpPr>
        <p:spPr>
          <a:xfrm>
            <a:off x="3135183" y="591056"/>
            <a:ext cx="7636476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업무에</a:t>
            </a:r>
            <a:r>
              <a:rPr lang="en-US" altLang="ko-KR" sz="11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로그인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데이터베이스에 저장할 때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비밀번호를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'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해서 저장할 것인지를 결정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강력한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개인정보보호법을 준수하는 수준의 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방식으로써 복호화가 불가능합니다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암호화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: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개발사 내부에서 복호화가 가능한 수준의 암호화 방식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 발송 시 수신사 숫자를 제한합니다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DBDFBF-9E2C-4E3E-8F85-7BFDC9971334}"/>
              </a:ext>
            </a:extLst>
          </p:cNvPr>
          <p:cNvSpPr txBox="1"/>
          <p:nvPr/>
        </p:nvSpPr>
        <p:spPr>
          <a:xfrm>
            <a:off x="255141" y="3436328"/>
            <a:ext cx="2530589" cy="79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회사와 관련된 슬로건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로고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페이지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</a:t>
            </a:r>
            <a:r>
              <a:rPr lang="ko-KR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이미지 등 다양한 그룹웨어 사용과 관련된 기초적인 정보를 관리합니다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3474EC-5633-4C3E-9CD2-736AF2D265D8}"/>
              </a:ext>
            </a:extLst>
          </p:cNvPr>
          <p:cNvSpPr txBox="1"/>
          <p:nvPr/>
        </p:nvSpPr>
        <p:spPr>
          <a:xfrm>
            <a:off x="3135185" y="222227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이름표시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C1208-5444-4E32-91E8-C72BCED31521}"/>
              </a:ext>
            </a:extLst>
          </p:cNvPr>
          <p:cNvSpPr txBox="1"/>
          <p:nvPr/>
        </p:nvSpPr>
        <p:spPr>
          <a:xfrm>
            <a:off x="3262184" y="2605197"/>
            <a:ext cx="8699444" cy="320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이름을 표시할 때 이름 또는 별칭으로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1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036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6D961B5-59B3-222F-7323-E6B3DD7B7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48"/>
          <a:stretch/>
        </p:blipFill>
        <p:spPr>
          <a:xfrm>
            <a:off x="4170549" y="2437387"/>
            <a:ext cx="6663414" cy="406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문서관리옵션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0C4A150-47B1-4C73-A72A-3C0F10705498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문서관리기초설정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072C11-A62F-4104-B461-22500F14D1B1}"/>
              </a:ext>
            </a:extLst>
          </p:cNvPr>
          <p:cNvSpPr txBox="1"/>
          <p:nvPr/>
        </p:nvSpPr>
        <p:spPr>
          <a:xfrm>
            <a:off x="3140263" y="669103"/>
            <a:ext cx="8454329" cy="1600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 형식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문서번호번호 자동할당에 대한 형식을 지정합니다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en-US" altLang="ko-KR" sz="1100" dirty="0"/>
              <a:t>(Ex) [YYYY][MM]-[DL]-[N:4] -&gt; 2005 01 </a:t>
            </a:r>
            <a:r>
              <a:rPr lang="ko-KR" altLang="ko-KR" sz="1100" dirty="0"/>
              <a:t>– 관리부</a:t>
            </a:r>
            <a:r>
              <a:rPr lang="en-US" altLang="ko-KR" sz="1100" dirty="0"/>
              <a:t> – 0000</a:t>
            </a:r>
            <a:endParaRPr lang="ko-KR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일렬번호갱신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 ‘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연도별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월별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부서별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 체크하게 되면 각각의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</a:t>
            </a: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도와 월 그리고 부서별 문서함별로 일련번호가 새로 갱신됩니다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/>
              <a:t>버전단위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문서가 등록될 때 최초 등록될 문서의 버전을 설정합니다.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2E16FAF-839E-8802-C3FD-2CD24C322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763" y="4551835"/>
            <a:ext cx="854792" cy="28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41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B134D7D1-2A8D-1B71-9EB4-6D34823D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45" y="1500206"/>
            <a:ext cx="6730121" cy="4189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62A8A60-53F6-4E9D-649D-DA0C915B4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732" y="2511880"/>
            <a:ext cx="4912341" cy="2688925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5814200"/>
            <a:ext cx="8454329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폴더가 생성될 위치를 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폴더의 이름 설정할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831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새폴더</a:t>
            </a:r>
            <a:r>
              <a:rPr lang="ko-KR" altLang="en-US" sz="1100" dirty="0"/>
              <a:t> </a:t>
            </a:r>
            <a:endParaRPr lang="en-US" altLang="ko-KR" sz="1100" dirty="0"/>
          </a:p>
          <a:p>
            <a:pPr lvl="0">
              <a:lnSpc>
                <a:spcPts val="2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  </a:t>
            </a:r>
            <a:r>
              <a:rPr lang="x-none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문서함이 아니라 여러 개의 공통적인 문서함의 상위분류명을 만드는 기능을 제공합니다.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</a:p>
          <a:p>
            <a:pPr marL="171450" lvl="0" indent="-171450">
              <a:lnSpc>
                <a:spcPts val="2000"/>
              </a:lnSpc>
              <a:buFontTx/>
              <a:buChar char="-"/>
            </a:pPr>
            <a:r>
              <a:rPr lang="ko-KR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조회권한만 설정하면 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C76E96AC-0F24-4ECE-8EF3-D492BBE907AF}"/>
              </a:ext>
            </a:extLst>
          </p:cNvPr>
          <p:cNvCxnSpPr>
            <a:cxnSpLocks/>
          </p:cNvCxnSpPr>
          <p:nvPr/>
        </p:nvCxnSpPr>
        <p:spPr>
          <a:xfrm>
            <a:off x="9655518" y="1825634"/>
            <a:ext cx="0" cy="598939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3171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67984CF-8264-49F5-E516-D1BB93AFF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291" y="932766"/>
            <a:ext cx="4730267" cy="37022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문서관리를 설정할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356534-F8AB-411A-8E17-AC862E6A09E1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문서함관리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4445FA8-D87E-4385-AEC8-656E3BC88104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문서함관리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A659A-06A2-4B7B-AB2B-032EAD188CBF}"/>
              </a:ext>
            </a:extLst>
          </p:cNvPr>
          <p:cNvSpPr txBox="1"/>
          <p:nvPr/>
        </p:nvSpPr>
        <p:spPr>
          <a:xfrm>
            <a:off x="3140263" y="4719409"/>
            <a:ext cx="8454329" cy="1770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위치 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본 문서함이 생성될 위치를 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이름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이름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코드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부여할 코드를  등록할 수 있는 기능을 제공합니다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ts val="1900"/>
              </a:lnSpc>
              <a:buFontTx/>
              <a:buChar char="-"/>
            </a:pP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관리자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해당 문서함의 관리자를 설정할 수 있습니다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   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승인 후 등록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체크를 하게 되면 본 문서함이 문서가 등록이 되어도 문서함 관리자의 승인을 받아야 최종 등록되어 조회가 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권리권한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ts val="19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사용공유 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 ‘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누구나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‘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앞의 체크박스를 해지하면 조직도 창이 발생하며 여기서 세분화하여 권한 설정 가능합니다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등급별로 사원권한을 설정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579AD-EC71-418F-B375-FA271521E069}"/>
              </a:ext>
            </a:extLst>
          </p:cNvPr>
          <p:cNvSpPr txBox="1"/>
          <p:nvPr/>
        </p:nvSpPr>
        <p:spPr>
          <a:xfrm>
            <a:off x="3140263" y="549841"/>
            <a:ext cx="8568345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ko-KR" altLang="en-US" sz="1100" dirty="0" err="1"/>
              <a:t>새문서함</a:t>
            </a:r>
            <a:r>
              <a:rPr lang="ko-KR" altLang="en-US" sz="1100" dirty="0"/>
              <a:t>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39623291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9052532-740B-8A5E-5623-BCB769B3C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939" y="1425009"/>
            <a:ext cx="7261846" cy="4625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문서함의 분류관리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44056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분류관리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문서관리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EFF6A2-7FE9-4506-B5E7-9DF38132EB72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분류관리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E0D7C1-2766-4EA7-BB96-32FB080056B9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-  </a:t>
            </a:r>
            <a:r>
              <a:rPr lang="ko-KR" altLang="en-US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문서함에 사용될 분류명을 추가 및 수정 삭제하여 관리합니다</a:t>
            </a:r>
            <a:r>
              <a:rPr lang="en-US" altLang="ko-KR" sz="1100" dirty="0">
                <a:solidFill>
                  <a:prstClr val="black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3981858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4483221-087E-F5B0-434B-05D1580DF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125" y="1523453"/>
            <a:ext cx="6961804" cy="4484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전자설문을 관리할 담당자를 조직도를 통해 지정합니다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0" y="3007519"/>
            <a:ext cx="149682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설문 관리자설정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설문관리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0351B-80FF-4BBE-85D3-9AF614F05FAA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설문관리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관리자설정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CBCACA-4B1B-415C-9DE0-BA5E076BEE6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ko-KR" sz="1100" dirty="0"/>
              <a:t>담당자는 타인이 작성한 설문 조사 건에 대해 수정</a:t>
            </a:r>
            <a:r>
              <a:rPr lang="en-US" altLang="ko-KR" sz="1100" dirty="0"/>
              <a:t>, </a:t>
            </a:r>
            <a:r>
              <a:rPr lang="ko-KR" altLang="ko-KR" sz="1100" dirty="0"/>
              <a:t>삭제 권한을 </a:t>
            </a:r>
            <a:r>
              <a:rPr lang="ko-KR" altLang="ko-KR" sz="1100" dirty="0" err="1"/>
              <a:t>부여받습니다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22387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5AFC85E-9C81-8414-9954-4A77E7554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15" y="1695415"/>
            <a:ext cx="7033021" cy="4346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사원들의 연차를 설정하고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5754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연차설정 및 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82AD31-92CD-443D-8717-8711BD9B1FB4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연차설정 및 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0E7B9-BAD6-4429-9C99-E66E3D721C4B}"/>
              </a:ext>
            </a:extLst>
          </p:cNvPr>
          <p:cNvSpPr txBox="1"/>
          <p:nvPr/>
        </p:nvSpPr>
        <p:spPr>
          <a:xfrm>
            <a:off x="3140263" y="669103"/>
            <a:ext cx="8454329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연차설정에 필요한 이름 입사일 부서 직위 연차 발생 개수 등을 업로드 설정합니다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lvl="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양식받기로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내려받은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이후 해당 문서를 수정하시어 업로드하시면 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E2E312D6-29D7-4E92-AE67-F48B34480C0D}"/>
              </a:ext>
            </a:extLst>
          </p:cNvPr>
          <p:cNvCxnSpPr>
            <a:cxnSpLocks/>
          </p:cNvCxnSpPr>
          <p:nvPr/>
        </p:nvCxnSpPr>
        <p:spPr>
          <a:xfrm>
            <a:off x="10562886" y="2358736"/>
            <a:ext cx="0" cy="530514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그림 9">
            <a:extLst>
              <a:ext uri="{FF2B5EF4-FFF2-40B4-BE49-F238E27FC236}">
                <a16:creationId xmlns:a16="http://schemas.microsoft.com/office/drawing/2014/main" id="{51B4459D-0A86-04AC-B0F5-6F021BBF0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157" y="2979678"/>
            <a:ext cx="2409825" cy="705315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3226496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9D2371E-B2E6-0B44-CD6C-2536B3448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152" y="1513651"/>
            <a:ext cx="7033746" cy="418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인원의 휴가신청 현황을 한눈에 확인할 수 있는 기능을 제공합니다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휴가신청현황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휴가관리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휴가신청현황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휴가를 신청한 사원들의 현황을 보여줍니다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4528891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서식관리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직인관리를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직인관리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직인관리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계약의 직인관리로 코드를 관리할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직인관리는 계약을 요청하는 구성원 혹은 특정부서인 경우에 만들어서 직인을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F3FC20B9-B12C-09AC-84D8-866968EB5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7" y="1577227"/>
            <a:ext cx="6839884" cy="4424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6878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4322A85-2BD1-5691-0637-33BF4CA80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421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서식관리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직인관리를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서식관리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서식관리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관리자가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서식관리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통해 계약 관련된 전체 서식 문서를 분류별로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문서별로 사용여부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승인여부를 선택할 수 있으며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 및 사용권한을 설정할 수 있습니다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156767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43B3144-8A46-3E6A-8134-40319C285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702216"/>
            <a:ext cx="6839884" cy="4486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서식관리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직인관리를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서식관리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서식관리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추가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58829"/>
            <a:ext cx="8454329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서식에 필요한 이름</a:t>
            </a:r>
            <a:r>
              <a:rPr lang="en-US" altLang="ko-KR" sz="1100" dirty="0"/>
              <a:t>, </a:t>
            </a:r>
            <a:r>
              <a:rPr lang="ko-KR" altLang="en-US" sz="1100" dirty="0"/>
              <a:t>분류</a:t>
            </a:r>
            <a:r>
              <a:rPr lang="en-US" altLang="ko-KR" sz="1100" dirty="0"/>
              <a:t>, </a:t>
            </a:r>
            <a:r>
              <a:rPr lang="ko-KR" altLang="en-US" sz="1100" dirty="0"/>
              <a:t>사용권한</a:t>
            </a:r>
            <a:r>
              <a:rPr lang="en-US" altLang="ko-KR" sz="1100" dirty="0"/>
              <a:t>, </a:t>
            </a:r>
            <a:r>
              <a:rPr lang="ko-KR" altLang="en-US" sz="1100" dirty="0"/>
              <a:t>설명을 작성합니다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승인이 필요한 서식은 관리자를 설정합니다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/>
              <a:t>서식에 맞게 계약서를 작성합니다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6722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F22E4A9-8A58-DF0D-0259-70CF1A4A8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210" y="1355911"/>
            <a:ext cx="7352387" cy="45144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1914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접속하는 허용 및 거부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내역을 관리합니다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등록된 내역은 사원관리에서 사원별로 적용하거나 메뉴관리에서 메뉴별로 적용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단일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및 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 그룹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서브넷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으로도 설정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</a:t>
            </a:r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IP</a:t>
            </a:r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관리</a:t>
            </a: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516A32E7-94E4-42AE-82DC-075A527A76FE}"/>
              </a:ext>
            </a:extLst>
          </p:cNvPr>
          <p:cNvCxnSpPr>
            <a:cxnSpLocks/>
          </p:cNvCxnSpPr>
          <p:nvPr/>
        </p:nvCxnSpPr>
        <p:spPr>
          <a:xfrm flipH="1">
            <a:off x="9629775" y="1638300"/>
            <a:ext cx="1069181" cy="1546225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F6D93D5-3641-4C17-BB74-54375E26178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접속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74752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2ECC093D-42F4-9D8F-9322-AF9E244D0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6518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관리자만 계약관리 및 이용 약관을 수정할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이용약관관리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서식관리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전자계약에 관한 이용약관 설명을 제공합니다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회사는 회사의 정책과 운영 방침에 따라 이용약관을 변경할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59845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6075CAB4-7DC2-C243-4F1C-4234CC24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545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 서비스 관리 및 신청현황을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법무서비스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법무서비스관리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법무서비스의 외부 송신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 수신자 및 관리자를 관리할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31575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7B07541-72EE-B206-AB64-0253A76E1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5100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 서비스 관리 및 신청현황을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법무서비스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법무서비스관리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서비스관리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법무등기 서비스 신청 비용 안내를 제공하도록 관리합니다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6935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800CFE3-DB1D-8C54-1745-54C71E37E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8" y="1580109"/>
            <a:ext cx="6839884" cy="44851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 서비스 관리 및 신청현황을 관리할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4022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법무서비스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계약관리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BCF4E5-D571-4A84-B508-8EEE5B83DE9E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계약관리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법무서비스관리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신청현황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3E6C30-896D-463B-B861-E1E827F0EFB6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나눔고딕" panose="020D0604000000000000" pitchFamily="50" charset="-127"/>
              <a:buChar char="–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법무등기 서비스 신청 현황을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234232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D07667C-D212-7E6E-01C2-1203A57C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086" y="1577227"/>
            <a:ext cx="6839884" cy="4398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31077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42635F-4A92-7290-16C4-B280AD242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073" y="2199658"/>
            <a:ext cx="6451000" cy="42749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사람의 로그인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시간을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3293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접속로그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5B3049-BCBF-4AEE-8B83-9CCCB47B3383}"/>
              </a:ext>
            </a:extLst>
          </p:cNvPr>
          <p:cNvSpPr txBox="1"/>
          <p:nvPr/>
        </p:nvSpPr>
        <p:spPr>
          <a:xfrm>
            <a:off x="3140264" y="697537"/>
            <a:ext cx="8568345" cy="1286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Date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 날짜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Name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로그인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로그아웃한 사람의 이름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IP</a:t>
            </a:r>
          </a:p>
          <a:p>
            <a:pPr marL="285750" lvl="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Mode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웹인지 모바일인지 접속 기기별로 확인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85750" indent="-285750">
              <a:lnSpc>
                <a:spcPts val="1900"/>
              </a:lnSpc>
              <a:buFontTx/>
              <a:buChar char="-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Type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–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로그아웃인지 </a:t>
            </a:r>
            <a:r>
              <a:rPr lang="ko-KR" altLang="en-US" sz="11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로그인인지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확인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검정은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in,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흰색은 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out)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C28637-6B34-468B-B1D4-A02CAF51675D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접속로그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74195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048920A-7F2E-4D57-E887-F7B01B32B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634" y="1513651"/>
            <a:ext cx="7133466" cy="45152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접속통계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28790-8D72-43D0-9D1F-1DA6A76CCACB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SMS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사용현황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5A86BB-77C9-4E19-9584-54EA2D7A7898}"/>
              </a:ext>
            </a:extLst>
          </p:cNvPr>
          <p:cNvSpPr txBox="1"/>
          <p:nvPr/>
        </p:nvSpPr>
        <p:spPr>
          <a:xfrm>
            <a:off x="3140263" y="669103"/>
            <a:ext cx="8454329" cy="31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 접속한 횟수를 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월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별로 조회 가능합니다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9372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0F5A215-181D-8269-933F-8131B434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960" y="1582781"/>
            <a:ext cx="7094791" cy="45907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 등 사용한 양을 확인할 수 있습니다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231E52-B29C-41EB-8312-74F3B63C9826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통계관리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AB2F8A-CAB8-4A38-AB6F-DB22A76E0CC3}"/>
              </a:ext>
            </a:extLst>
          </p:cNvPr>
          <p:cNvSpPr txBox="1"/>
          <p:nvPr/>
        </p:nvSpPr>
        <p:spPr>
          <a:xfrm>
            <a:off x="3140264" y="184355"/>
            <a:ext cx="421151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통계관리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사용량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2FB07C-24D6-4900-8D59-018556DB49FA}"/>
              </a:ext>
            </a:extLst>
          </p:cNvPr>
          <p:cNvSpPr txBox="1"/>
          <p:nvPr/>
        </p:nvSpPr>
        <p:spPr>
          <a:xfrm>
            <a:off x="3140263" y="669103"/>
            <a:ext cx="8454329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종류별로 사용량을 조회할 수 있습니다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ko-KR" altLang="en-US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사용량 버튼 선택 시 최종 리스트로 업데이트됩니다</a:t>
            </a: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30C03A6-C0D1-4DD8-96DA-ADBA672C9A7F}"/>
              </a:ext>
            </a:extLst>
          </p:cNvPr>
          <p:cNvSpPr/>
          <p:nvPr/>
        </p:nvSpPr>
        <p:spPr>
          <a:xfrm>
            <a:off x="361471" y="3007519"/>
            <a:ext cx="1162529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사용량</a:t>
            </a:r>
          </a:p>
        </p:txBody>
      </p:sp>
    </p:spTree>
    <p:extLst>
      <p:ext uri="{BB962C8B-B14F-4D97-AF65-F5344CB8AC3E}">
        <p14:creationId xmlns:p14="http://schemas.microsoft.com/office/powerpoint/2010/main" val="108531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4A1C49-6D96-01DD-01AC-356101CE7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188" y="1378746"/>
            <a:ext cx="7438635" cy="45732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제공하는 스킨정보에 대한 설정을 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스킨설정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스킨설정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88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D3A40BCF-3E0A-E7D2-F5CD-CD6428A6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740" y="1319483"/>
            <a:ext cx="7319942" cy="46959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54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사용자들에게 제공되는 기념일을 관리하는 메뉴입니다</a:t>
            </a:r>
            <a:r>
              <a:rPr lang="en-US" altLang="ko-KR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155385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기념일관리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961081-9FAE-40E3-B044-A82AFDEFC4CA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기념일관리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2728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1AB268D-250B-ECC3-B0DF-E1DB81189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82" y="1338210"/>
            <a:ext cx="7331370" cy="46812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2A88C70-46DF-4B3A-11A4-68A3E2551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9318" y="3766825"/>
            <a:ext cx="3820058" cy="2438740"/>
          </a:xfrm>
          <a:prstGeom prst="rect">
            <a:avLst/>
          </a:prstGeom>
          <a:ln w="19050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기본설정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546E57-939E-4832-A0CC-2604061C5CA6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메인화면</a:t>
            </a: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형태 중에 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‘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포탈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’ 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형태에서 제공되는 다양한 업무링크 사이트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웹사이트에 한함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)</a:t>
            </a:r>
            <a:r>
              <a:rPr lang="ko-KR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에 대한 관리 기능을 제공합니다</a:t>
            </a:r>
            <a:r>
              <a:rPr lang="en-US" altLang="ko-KR" sz="105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Times New Roman" panose="02020603050405020304" pitchFamily="18" charset="0"/>
              </a:rPr>
              <a:t>.</a:t>
            </a:r>
            <a:endParaRPr lang="ko-KR" altLang="en-US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55298D-8130-4B24-AFF7-FFF4A5E5E7D9}"/>
              </a:ext>
            </a:extLst>
          </p:cNvPr>
          <p:cNvSpPr/>
          <p:nvPr/>
        </p:nvSpPr>
        <p:spPr>
          <a:xfrm>
            <a:off x="361471" y="3007519"/>
            <a:ext cx="1270684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err="1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메일링크설정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996234-E911-4ABB-A172-B60850DEA945}"/>
              </a:ext>
            </a:extLst>
          </p:cNvPr>
          <p:cNvSpPr txBox="1"/>
          <p:nvPr/>
        </p:nvSpPr>
        <p:spPr>
          <a:xfrm>
            <a:off x="3140264" y="184355"/>
            <a:ext cx="3126423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기본설정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메일링크설정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146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10139</TotalTime>
  <Words>4433</Words>
  <Application>Microsoft Office PowerPoint</Application>
  <PresentationFormat>와이드스크린</PresentationFormat>
  <Paragraphs>563</Paragraphs>
  <Slides>67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67</vt:i4>
      </vt:variant>
    </vt:vector>
  </HeadingPairs>
  <TitlesOfParts>
    <vt:vector size="76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Open Sans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528</cp:revision>
  <dcterms:created xsi:type="dcterms:W3CDTF">2021-01-26T03:26:19Z</dcterms:created>
  <dcterms:modified xsi:type="dcterms:W3CDTF">2024-09-11T06:31:10Z</dcterms:modified>
</cp:coreProperties>
</file>